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  <p:sldMasterId id="2147483648" r:id="rId5"/>
  </p:sldMasterIdLst>
  <p:notesMasterIdLst>
    <p:notesMasterId r:id="rId21"/>
  </p:notesMasterIdLst>
  <p:handoutMasterIdLst>
    <p:handoutMasterId r:id="rId22"/>
  </p:handoutMasterIdLst>
  <p:sldIdLst>
    <p:sldId id="269" r:id="rId6"/>
    <p:sldId id="287" r:id="rId7"/>
    <p:sldId id="292" r:id="rId8"/>
    <p:sldId id="294" r:id="rId9"/>
    <p:sldId id="293" r:id="rId10"/>
    <p:sldId id="302" r:id="rId11"/>
    <p:sldId id="295" r:id="rId12"/>
    <p:sldId id="300" r:id="rId13"/>
    <p:sldId id="296" r:id="rId14"/>
    <p:sldId id="297" r:id="rId15"/>
    <p:sldId id="298" r:id="rId16"/>
    <p:sldId id="299" r:id="rId17"/>
    <p:sldId id="291" r:id="rId18"/>
    <p:sldId id="303" r:id="rId19"/>
    <p:sldId id="301" r:id="rId2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4245"/>
    <a:srgbClr val="E17CA6"/>
    <a:srgbClr val="CC006A"/>
    <a:srgbClr val="7D9096"/>
    <a:srgbClr val="7C8E94"/>
    <a:srgbClr val="004494"/>
    <a:srgbClr val="004D64"/>
    <a:srgbClr val="B0C3D1"/>
    <a:srgbClr val="6EABEE"/>
    <a:srgbClr val="EA58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90909" autoAdjust="0"/>
  </p:normalViewPr>
  <p:slideViewPr>
    <p:cSldViewPr>
      <p:cViewPr>
        <p:scale>
          <a:sx n="71" d="100"/>
          <a:sy n="71" d="100"/>
        </p:scale>
        <p:origin x="-2772" y="-882"/>
      </p:cViewPr>
      <p:guideLst>
        <p:guide orient="horz" pos="40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169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C03BF50-EE35-4F07-BBA0-2B9E42F693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212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FF420DC-B993-47B2-9291-95A76D9C86C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689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Cou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C8E94"/>
                </a:solidFill>
                <a:latin typeface="Arial"/>
              </a:defRPr>
            </a:lvl1pPr>
          </a:lstStyle>
          <a:p>
            <a:fld id="{5C812388-71FB-1549-B8E4-06AF1BD1CB62}" type="datetimeFigureOut">
              <a:rPr lang="fr-FR" smtClean="0"/>
              <a:pPr/>
              <a:t>04/12/2018</a:t>
            </a:fld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0" y="3516313"/>
            <a:ext cx="4381500" cy="1360487"/>
          </a:xfrm>
          <a:prstGeom prst="rect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algn="r">
              <a:defRPr sz="2800">
                <a:solidFill>
                  <a:srgbClr val="CC006A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Titre présentation</a:t>
            </a:r>
            <a:br>
              <a:rPr lang="fr-FR" dirty="0" smtClean="0"/>
            </a:br>
            <a:r>
              <a:rPr lang="fr-FR" dirty="0" smtClean="0"/>
              <a:t>Titre présentation</a:t>
            </a:r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67544" y="5949280"/>
            <a:ext cx="3733800" cy="5016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1600" i="0" baseline="0">
                <a:solidFill>
                  <a:srgbClr val="7C8E94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Nom de l’intervenant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068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Couv Unicanc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0" y="3363913"/>
            <a:ext cx="4229100" cy="1360487"/>
          </a:xfrm>
          <a:prstGeom prst="rect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algn="r">
              <a:defRPr sz="2800">
                <a:solidFill>
                  <a:srgbClr val="CC006A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Titre présentation</a:t>
            </a:r>
            <a:br>
              <a:rPr lang="fr-FR" dirty="0" smtClean="0"/>
            </a:br>
            <a:r>
              <a:rPr lang="fr-FR" dirty="0" smtClean="0"/>
              <a:t>Titre présentation</a:t>
            </a:r>
            <a:endParaRPr lang="fr-FR" dirty="0"/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81100" y="5873750"/>
            <a:ext cx="3733800" cy="5016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1600" i="0" baseline="0">
                <a:solidFill>
                  <a:srgbClr val="7C8E94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Nom de l’intervenant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46100" y="6407150"/>
            <a:ext cx="2133600" cy="365125"/>
          </a:xfrm>
        </p:spPr>
        <p:txBody>
          <a:bodyPr/>
          <a:lstStyle>
            <a:lvl1pPr>
              <a:defRPr sz="1200">
                <a:solidFill>
                  <a:srgbClr val="7C8E94"/>
                </a:solidFill>
                <a:latin typeface="Arial"/>
              </a:defRPr>
            </a:lvl1pPr>
          </a:lstStyle>
          <a:p>
            <a:fld id="{14DDC963-73FC-FD45-BA1C-0D740F8D52FF}" type="datetimeFigureOut">
              <a:rPr lang="fr-FR" smtClean="0"/>
              <a:pPr/>
              <a:t>04/12/2018</a:t>
            </a:fld>
            <a:endParaRPr lang="fr-FR" dirty="0"/>
          </a:p>
        </p:txBody>
      </p:sp>
      <p:pic>
        <p:nvPicPr>
          <p:cNvPr id="9" name="Image 8" descr="LOGO UNICANC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5848350"/>
            <a:ext cx="572122" cy="57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2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4704" y="44624"/>
            <a:ext cx="754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Titre Partie Titre Partie Titre Partie</a:t>
            </a: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99500" y="6483350"/>
            <a:ext cx="419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C8E94"/>
                </a:solidFill>
                <a:latin typeface="Arial"/>
              </a:defRPr>
            </a:lvl1pPr>
          </a:lstStyle>
          <a:p>
            <a:fld id="{D3627F56-11FC-4540-A7EB-52BF61FD1A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95536" y="1412776"/>
            <a:ext cx="8352928" cy="511256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2200">
                <a:solidFill>
                  <a:srgbClr val="CC006A"/>
                </a:solidFill>
                <a:latin typeface="Arial"/>
              </a:defRPr>
            </a:lvl1pPr>
            <a:lvl2pPr marL="800100" indent="-342900">
              <a:buSzPct val="100000"/>
              <a:buFont typeface="Wingdings" charset="2"/>
              <a:buChar char="ü"/>
              <a:defRPr sz="2000">
                <a:solidFill>
                  <a:srgbClr val="7C8E94"/>
                </a:solidFill>
                <a:latin typeface="Arial"/>
              </a:defRPr>
            </a:lvl2pPr>
            <a:lvl3pPr marL="1200150" indent="-285750">
              <a:buSzPct val="100000"/>
              <a:buFont typeface="Arial"/>
              <a:buChar char="•"/>
              <a:defRPr sz="1800">
                <a:solidFill>
                  <a:srgbClr val="384245"/>
                </a:solidFill>
                <a:latin typeface="Arial"/>
              </a:defRPr>
            </a:lvl3pPr>
            <a:lvl4pPr marL="1657350" indent="-285750">
              <a:buFont typeface="Wingdings" charset="2"/>
              <a:buChar char="ü"/>
              <a:defRPr sz="1600">
                <a:solidFill>
                  <a:srgbClr val="384245"/>
                </a:solidFill>
                <a:latin typeface="Arial"/>
              </a:defRPr>
            </a:lvl4pPr>
            <a:lvl5pPr marL="2114550" indent="-285750">
              <a:buFont typeface="Arial"/>
              <a:buChar char="•"/>
              <a:defRPr sz="1400">
                <a:solidFill>
                  <a:srgbClr val="384245"/>
                </a:solidFill>
                <a:latin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Niveau 1</a:t>
            </a:r>
          </a:p>
          <a:p>
            <a:pPr lvl="1"/>
            <a:r>
              <a:rPr lang="fr-FR" dirty="0" smtClean="0"/>
              <a:t>Niveau 2</a:t>
            </a:r>
          </a:p>
          <a:p>
            <a:pPr lvl="2"/>
            <a:r>
              <a:rPr lang="fr-FR" dirty="0" smtClean="0"/>
              <a:t>Niveau 3</a:t>
            </a:r>
          </a:p>
          <a:p>
            <a:pPr lvl="3"/>
            <a:r>
              <a:rPr lang="fr-FR" dirty="0" smtClean="0"/>
              <a:t>Niveau 4</a:t>
            </a:r>
          </a:p>
          <a:p>
            <a:pPr lvl="4"/>
            <a:r>
              <a:rPr lang="fr-FR" dirty="0" smtClean="0"/>
              <a:t>Niveau 5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4704" y="44624"/>
            <a:ext cx="754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Titre Partie Titre Partie Titre Partie</a:t>
            </a: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99500" y="6483350"/>
            <a:ext cx="419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C8E94"/>
                </a:solidFill>
                <a:latin typeface="Arial"/>
              </a:defRPr>
            </a:lvl1pPr>
          </a:lstStyle>
          <a:p>
            <a:fld id="{D3627F56-11FC-4540-A7EB-52BF61FD1A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733800" y="1549400"/>
            <a:ext cx="4711700" cy="480695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2200">
                <a:solidFill>
                  <a:srgbClr val="CC006A"/>
                </a:solidFill>
                <a:latin typeface="Arial"/>
              </a:defRPr>
            </a:lvl1pPr>
            <a:lvl2pPr marL="800100" indent="-342900">
              <a:buSzPct val="100000"/>
              <a:buFont typeface="Wingdings" charset="2"/>
              <a:buChar char="ü"/>
              <a:defRPr sz="2000">
                <a:solidFill>
                  <a:srgbClr val="7C8E94"/>
                </a:solidFill>
                <a:latin typeface="Arial"/>
              </a:defRPr>
            </a:lvl2pPr>
            <a:lvl3pPr marL="1200150" indent="-285750">
              <a:buSzPct val="100000"/>
              <a:buFont typeface="Arial"/>
              <a:buChar char="•"/>
              <a:defRPr sz="1800">
                <a:solidFill>
                  <a:srgbClr val="384245"/>
                </a:solidFill>
                <a:latin typeface="Arial"/>
              </a:defRPr>
            </a:lvl3pPr>
            <a:lvl4pPr marL="1657350" indent="-285750">
              <a:buFont typeface="Wingdings" charset="2"/>
              <a:buChar char="ü"/>
              <a:defRPr sz="1600">
                <a:solidFill>
                  <a:srgbClr val="384245"/>
                </a:solidFill>
                <a:latin typeface="Arial"/>
              </a:defRPr>
            </a:lvl4pPr>
            <a:lvl5pPr marL="2114550" indent="-285750">
              <a:buFont typeface="Arial"/>
              <a:buChar char="•"/>
              <a:defRPr sz="1400">
                <a:solidFill>
                  <a:srgbClr val="384245"/>
                </a:solidFill>
                <a:latin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Niveau 1</a:t>
            </a:r>
          </a:p>
          <a:p>
            <a:pPr lvl="1"/>
            <a:r>
              <a:rPr lang="fr-FR" dirty="0" smtClean="0"/>
              <a:t>Niveau 2</a:t>
            </a:r>
          </a:p>
          <a:p>
            <a:pPr lvl="2"/>
            <a:r>
              <a:rPr lang="fr-FR" dirty="0" smtClean="0"/>
              <a:t>Niveau 3</a:t>
            </a:r>
          </a:p>
          <a:p>
            <a:pPr lvl="3"/>
            <a:r>
              <a:rPr lang="fr-FR" dirty="0" smtClean="0"/>
              <a:t>Niveau 4</a:t>
            </a:r>
          </a:p>
          <a:p>
            <a:pPr lvl="4"/>
            <a:r>
              <a:rPr lang="fr-FR" dirty="0" smtClean="0"/>
              <a:t>Niveau 5</a:t>
            </a:r>
            <a:endParaRPr lang="fr-FR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47700" y="2133601"/>
            <a:ext cx="3008313" cy="42227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rgbClr val="384245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Textes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3707904" y="1556792"/>
            <a:ext cx="0" cy="4752528"/>
          </a:xfrm>
          <a:prstGeom prst="line">
            <a:avLst/>
          </a:prstGeom>
          <a:ln w="12700" cmpd="sng">
            <a:solidFill>
              <a:srgbClr val="7C8E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643632" y="1493094"/>
            <a:ext cx="2992264" cy="63976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 cap="all">
                <a:solidFill>
                  <a:srgbClr val="7C8E94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400806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es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330200" y="1435100"/>
            <a:ext cx="4140200" cy="51435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2200">
                <a:solidFill>
                  <a:srgbClr val="CC006A"/>
                </a:solidFill>
                <a:latin typeface="Arial"/>
                <a:cs typeface="Arial"/>
              </a:defRPr>
            </a:lvl1pPr>
            <a:lvl2pPr marL="800100" indent="-342900">
              <a:buSzPct val="100000"/>
              <a:buFont typeface="Wingdings" charset="2"/>
              <a:buChar char="ü"/>
              <a:defRPr sz="2000">
                <a:solidFill>
                  <a:srgbClr val="7C8E94"/>
                </a:solidFill>
                <a:latin typeface="Arial"/>
                <a:cs typeface="Arial"/>
              </a:defRPr>
            </a:lvl2pPr>
            <a:lvl3pPr marL="1200150" indent="-285750">
              <a:buSzPct val="100000"/>
              <a:buFont typeface="Arial"/>
              <a:buChar char="•"/>
              <a:defRPr sz="1800">
                <a:solidFill>
                  <a:srgbClr val="384245"/>
                </a:solidFill>
                <a:latin typeface="Arial"/>
                <a:cs typeface="Arial"/>
              </a:defRPr>
            </a:lvl3pPr>
            <a:lvl4pPr marL="1657350" indent="-285750">
              <a:buFont typeface="Wingdings" charset="2"/>
              <a:buChar char="ü"/>
              <a:defRPr sz="1600">
                <a:solidFill>
                  <a:srgbClr val="384245"/>
                </a:solidFill>
                <a:latin typeface="Arial"/>
                <a:cs typeface="Arial"/>
              </a:defRPr>
            </a:lvl4pPr>
            <a:lvl5pPr marL="2114550" indent="-285750">
              <a:buFont typeface="Arial"/>
              <a:buChar char="•"/>
              <a:defRPr sz="1400">
                <a:solidFill>
                  <a:srgbClr val="384245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Niveau 1</a:t>
            </a:r>
          </a:p>
          <a:p>
            <a:pPr lvl="1"/>
            <a:r>
              <a:rPr lang="fr-FR" dirty="0" smtClean="0"/>
              <a:t>Niveau 2</a:t>
            </a:r>
          </a:p>
          <a:p>
            <a:pPr lvl="2"/>
            <a:r>
              <a:rPr lang="fr-FR" dirty="0" smtClean="0"/>
              <a:t>Niveau 3</a:t>
            </a:r>
          </a:p>
          <a:p>
            <a:pPr lvl="3"/>
            <a:r>
              <a:rPr lang="fr-FR" dirty="0" smtClean="0"/>
              <a:t>Niveau 4</a:t>
            </a:r>
          </a:p>
          <a:p>
            <a:pPr lvl="4"/>
            <a:r>
              <a:rPr lang="fr-FR" dirty="0" smtClean="0"/>
              <a:t>Niveau 5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4610100" y="1435100"/>
            <a:ext cx="4140200" cy="51435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2200">
                <a:solidFill>
                  <a:srgbClr val="CC006A"/>
                </a:solidFill>
                <a:latin typeface="Arial"/>
                <a:cs typeface="Arial"/>
              </a:defRPr>
            </a:lvl1pPr>
            <a:lvl2pPr marL="800100" indent="-342900">
              <a:buSzPct val="100000"/>
              <a:buFont typeface="Wingdings" charset="2"/>
              <a:buChar char="ü"/>
              <a:defRPr sz="2000">
                <a:solidFill>
                  <a:srgbClr val="7C8E94"/>
                </a:solidFill>
                <a:latin typeface="Arial"/>
                <a:cs typeface="Arial"/>
              </a:defRPr>
            </a:lvl2pPr>
            <a:lvl3pPr marL="1200150" indent="-285750">
              <a:buSzPct val="100000"/>
              <a:buFont typeface="Arial"/>
              <a:buChar char="•"/>
              <a:defRPr sz="1800">
                <a:solidFill>
                  <a:srgbClr val="384245"/>
                </a:solidFill>
                <a:latin typeface="Arial"/>
                <a:cs typeface="Arial"/>
              </a:defRPr>
            </a:lvl3pPr>
            <a:lvl4pPr marL="1657350" indent="-285750">
              <a:buFont typeface="Wingdings" charset="2"/>
              <a:buChar char="ü"/>
              <a:defRPr sz="1600">
                <a:solidFill>
                  <a:srgbClr val="384245"/>
                </a:solidFill>
                <a:latin typeface="Arial"/>
                <a:cs typeface="Arial"/>
              </a:defRPr>
            </a:lvl4pPr>
            <a:lvl5pPr marL="2114550" indent="-285750">
              <a:buFont typeface="Arial"/>
              <a:buChar char="•"/>
              <a:defRPr sz="1400">
                <a:solidFill>
                  <a:srgbClr val="384245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Niveau 1</a:t>
            </a:r>
          </a:p>
          <a:p>
            <a:pPr lvl="1"/>
            <a:r>
              <a:rPr lang="fr-FR" dirty="0" smtClean="0"/>
              <a:t>Niveau 2</a:t>
            </a:r>
          </a:p>
          <a:p>
            <a:pPr lvl="2"/>
            <a:r>
              <a:rPr lang="fr-FR" dirty="0" smtClean="0"/>
              <a:t>Niveau 3</a:t>
            </a:r>
          </a:p>
          <a:p>
            <a:pPr lvl="3"/>
            <a:r>
              <a:rPr lang="fr-FR" dirty="0" smtClean="0"/>
              <a:t>Niveau 4</a:t>
            </a:r>
          </a:p>
          <a:p>
            <a:pPr lvl="4"/>
            <a:r>
              <a:rPr lang="fr-FR" dirty="0" smtClean="0"/>
              <a:t>Niveau 5</a:t>
            </a:r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4533900" y="1435100"/>
            <a:ext cx="0" cy="5143500"/>
          </a:xfrm>
          <a:prstGeom prst="line">
            <a:avLst/>
          </a:prstGeom>
          <a:ln w="12700" cmpd="sng">
            <a:solidFill>
              <a:srgbClr val="7C8E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4704" y="44624"/>
            <a:ext cx="754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Titre Partie Titre Partie Titre Partie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99500" y="6483350"/>
            <a:ext cx="419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C8E94"/>
                </a:solidFill>
                <a:latin typeface="Arial"/>
              </a:defRPr>
            </a:lvl1pPr>
          </a:lstStyle>
          <a:p>
            <a:fld id="{D3627F56-11FC-4540-A7EB-52BF61FD1AD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es colonn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355600" y="1535113"/>
            <a:ext cx="3962400" cy="63976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 cap="all">
                <a:solidFill>
                  <a:srgbClr val="7C8E94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Titre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4" hasCustomPrompt="1"/>
          </p:nvPr>
        </p:nvSpPr>
        <p:spPr>
          <a:xfrm>
            <a:off x="355600" y="2171700"/>
            <a:ext cx="3962400" cy="418465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2200">
                <a:solidFill>
                  <a:srgbClr val="CC006A"/>
                </a:solidFill>
                <a:latin typeface="Arial"/>
                <a:cs typeface="Arial"/>
              </a:defRPr>
            </a:lvl1pPr>
            <a:lvl2pPr marL="800100" indent="-342900">
              <a:buSzPct val="100000"/>
              <a:buFont typeface="Wingdings" charset="2"/>
              <a:buChar char="ü"/>
              <a:defRPr sz="2000">
                <a:solidFill>
                  <a:srgbClr val="7C8E94"/>
                </a:solidFill>
                <a:latin typeface="Arial"/>
                <a:cs typeface="Arial"/>
              </a:defRPr>
            </a:lvl2pPr>
            <a:lvl3pPr marL="1257300" indent="-342900">
              <a:buSzPct val="100000"/>
              <a:buFont typeface="Arial"/>
              <a:buChar char="•"/>
              <a:defRPr sz="2000">
                <a:solidFill>
                  <a:srgbClr val="384245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404B4E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>
                <a:solidFill>
                  <a:srgbClr val="404B4E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Niveau 1</a:t>
            </a:r>
          </a:p>
          <a:p>
            <a:pPr lvl="1"/>
            <a:r>
              <a:rPr lang="fr-FR" dirty="0" smtClean="0"/>
              <a:t>Niveau 2</a:t>
            </a:r>
          </a:p>
          <a:p>
            <a:pPr lvl="2"/>
            <a:r>
              <a:rPr lang="fr-FR" dirty="0" smtClean="0"/>
              <a:t>Niveau 3</a:t>
            </a:r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4499992" y="1484784"/>
            <a:ext cx="0" cy="4896544"/>
          </a:xfrm>
          <a:prstGeom prst="line">
            <a:avLst/>
          </a:prstGeom>
          <a:ln w="12700" cmpd="sng">
            <a:solidFill>
              <a:srgbClr val="7C8E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2"/>
          <p:cNvSpPr>
            <a:spLocks noGrp="1"/>
          </p:cNvSpPr>
          <p:nvPr>
            <p:ph type="body" idx="15" hasCustomPrompt="1"/>
          </p:nvPr>
        </p:nvSpPr>
        <p:spPr>
          <a:xfrm>
            <a:off x="4737100" y="1535113"/>
            <a:ext cx="3962400" cy="63976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 cap="all">
                <a:solidFill>
                  <a:srgbClr val="7C8E94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Titre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6" hasCustomPrompt="1"/>
          </p:nvPr>
        </p:nvSpPr>
        <p:spPr>
          <a:xfrm>
            <a:off x="4737100" y="2171700"/>
            <a:ext cx="3962400" cy="418465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2200">
                <a:solidFill>
                  <a:srgbClr val="CC006A"/>
                </a:solidFill>
                <a:latin typeface="Arial"/>
                <a:cs typeface="Arial"/>
              </a:defRPr>
            </a:lvl1pPr>
            <a:lvl2pPr marL="800100" indent="-342900">
              <a:buSzPct val="100000"/>
              <a:buFont typeface="Wingdings" charset="2"/>
              <a:buChar char="ü"/>
              <a:defRPr sz="2000">
                <a:solidFill>
                  <a:srgbClr val="7C8E94"/>
                </a:solidFill>
                <a:latin typeface="Arial"/>
                <a:cs typeface="Arial"/>
              </a:defRPr>
            </a:lvl2pPr>
            <a:lvl3pPr marL="1257300" indent="-342900">
              <a:buSzPct val="100000"/>
              <a:buFont typeface="Arial"/>
              <a:buChar char="•"/>
              <a:defRPr sz="2000">
                <a:solidFill>
                  <a:srgbClr val="384245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404B4E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>
                <a:solidFill>
                  <a:srgbClr val="404B4E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Niveau 1</a:t>
            </a:r>
          </a:p>
          <a:p>
            <a:pPr lvl="1"/>
            <a:r>
              <a:rPr lang="fr-FR" dirty="0" smtClean="0"/>
              <a:t>Niveau 2</a:t>
            </a:r>
          </a:p>
          <a:p>
            <a:pPr lvl="2"/>
            <a:r>
              <a:rPr lang="fr-FR" dirty="0" smtClean="0"/>
              <a:t>Niveau 3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4704" y="44624"/>
            <a:ext cx="754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Titre Partie Titre Partie Titre Partie</a:t>
            </a: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99500" y="6483350"/>
            <a:ext cx="419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C8E94"/>
                </a:solidFill>
                <a:latin typeface="Arial"/>
              </a:defRPr>
            </a:lvl1pPr>
          </a:lstStyle>
          <a:p>
            <a:fld id="{D3627F56-11FC-4540-A7EB-52BF61FD1AD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918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Image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4704" y="44624"/>
            <a:ext cx="754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Titre Partie Titre Partie Titre Partie</a:t>
            </a: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99500" y="6483350"/>
            <a:ext cx="419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C8E94"/>
                </a:solidFill>
                <a:latin typeface="Arial"/>
              </a:defRPr>
            </a:lvl1pPr>
          </a:lstStyle>
          <a:p>
            <a:fld id="{D3627F56-11FC-4540-A7EB-52BF61FD1A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pour une image  2"/>
          <p:cNvSpPr>
            <a:spLocks noGrp="1"/>
          </p:cNvSpPr>
          <p:nvPr>
            <p:ph type="pic" idx="17"/>
          </p:nvPr>
        </p:nvSpPr>
        <p:spPr>
          <a:xfrm>
            <a:off x="3748088" y="1484784"/>
            <a:ext cx="4659312" cy="4968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1560" y="2133600"/>
            <a:ext cx="3024335" cy="431973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rgbClr val="384245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Textes descriptifs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11560" y="1484784"/>
            <a:ext cx="3024336" cy="63976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 cap="all">
                <a:solidFill>
                  <a:srgbClr val="7C8E94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727161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Image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47700" y="5733257"/>
            <a:ext cx="7812732" cy="79208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rgbClr val="384245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Textes descriptifs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4704" y="44624"/>
            <a:ext cx="754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Titre Partie Titre Partie Titre Partie</a:t>
            </a: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99500" y="6483350"/>
            <a:ext cx="419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C8E94"/>
                </a:solidFill>
                <a:latin typeface="Arial"/>
              </a:defRPr>
            </a:lvl1pPr>
          </a:lstStyle>
          <a:p>
            <a:fld id="{D3627F56-11FC-4540-A7EB-52BF61FD1A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pour une image  2"/>
          <p:cNvSpPr>
            <a:spLocks noGrp="1"/>
          </p:cNvSpPr>
          <p:nvPr>
            <p:ph type="pic" idx="17"/>
          </p:nvPr>
        </p:nvSpPr>
        <p:spPr>
          <a:xfrm>
            <a:off x="611560" y="1412776"/>
            <a:ext cx="7848872" cy="367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11560" y="5085184"/>
            <a:ext cx="7848872" cy="63976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 cap="all">
                <a:solidFill>
                  <a:srgbClr val="7C8E94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999198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DIAPO-COUVE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626" cy="6858000"/>
          </a:xfrm>
          <a:prstGeom prst="rect">
            <a:avLst/>
          </a:prstGeom>
        </p:spPr>
      </p:pic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533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7C8E94"/>
                </a:solidFill>
                <a:latin typeface="Arial"/>
              </a:defRPr>
            </a:lvl1pPr>
          </a:lstStyle>
          <a:p>
            <a:fld id="{5C812388-71FB-1549-B8E4-06AF1BD1CB62}" type="datetimeFigureOut">
              <a:rPr lang="fr-FR" smtClean="0"/>
              <a:pPr/>
              <a:t>04/12/2018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654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IAPO-contenu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626" cy="6858000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4704" y="44624"/>
            <a:ext cx="754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Titre Partie Titre Partie Titre Partie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99500" y="6483350"/>
            <a:ext cx="419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C8E94"/>
                </a:solidFill>
                <a:latin typeface="Arial"/>
              </a:defRPr>
            </a:lvl1pPr>
          </a:lstStyle>
          <a:p>
            <a:fld id="{D3627F56-11FC-4540-A7EB-52BF61FD1AD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4" r:id="rId2"/>
    <p:sldLayoutId id="2147483690" r:id="rId3"/>
    <p:sldLayoutId id="2147483701" r:id="rId4"/>
    <p:sldLayoutId id="2147483705" r:id="rId5"/>
    <p:sldLayoutId id="2147483706" r:id="rId6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90000"/>
        <a:defRPr sz="2800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Verdana" pitchFamily="34" charset="0"/>
          <a:cs typeface="Verdana" pitchFamily="34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90000"/>
        <a:defRPr sz="2400">
          <a:solidFill>
            <a:srgbClr val="304DA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90000"/>
        <a:defRPr sz="2400">
          <a:solidFill>
            <a:srgbClr val="304DA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90000"/>
        <a:defRPr sz="2400">
          <a:solidFill>
            <a:srgbClr val="304DA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90000"/>
        <a:defRPr sz="2400">
          <a:solidFill>
            <a:srgbClr val="304DA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buSzPct val="90000"/>
        <a:buBlip>
          <a:blip r:embed="rId9"/>
        </a:buBlip>
        <a:defRPr sz="2400">
          <a:solidFill>
            <a:srgbClr val="EA5802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buSzPct val="90000"/>
        <a:buBlip>
          <a:blip r:embed="rId9"/>
        </a:buBlip>
        <a:defRPr sz="2400">
          <a:solidFill>
            <a:srgbClr val="EA5802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buSzPct val="90000"/>
        <a:buBlip>
          <a:blip r:embed="rId9"/>
        </a:buBlip>
        <a:defRPr sz="2400">
          <a:solidFill>
            <a:srgbClr val="EA5802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buSzPct val="90000"/>
        <a:buBlip>
          <a:blip r:embed="rId9"/>
        </a:buBlip>
        <a:defRPr sz="2400">
          <a:solidFill>
            <a:srgbClr val="EA580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Font typeface="Wingdings" charset="0"/>
        <a:buChar char=""/>
        <a:defRPr sz="2200">
          <a:solidFill>
            <a:srgbClr val="CC006A"/>
          </a:solidFill>
          <a:latin typeface="Wingdings"/>
          <a:ea typeface="Wingdings"/>
          <a:cs typeface="Wingdings"/>
          <a:sym typeface="Wingdings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charset="0"/>
        <a:buNone/>
        <a:defRPr sz="2000">
          <a:solidFill>
            <a:srgbClr val="7C8E94"/>
          </a:solidFill>
          <a:latin typeface="+mn-lt"/>
          <a:ea typeface="Wingdings"/>
          <a:cs typeface="Arial"/>
          <a:sym typeface="Wingding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40000"/>
        <a:buFont typeface="Wingdings" charset="0"/>
        <a:buChar char=""/>
        <a:defRPr sz="1800">
          <a:solidFill>
            <a:srgbClr val="384245"/>
          </a:solidFill>
          <a:latin typeface="Arial"/>
          <a:ea typeface="Wingdings"/>
          <a:cs typeface="Wingdings"/>
          <a:sym typeface="Wingdings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600" baseline="0">
          <a:solidFill>
            <a:srgbClr val="304DA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304DA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449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449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449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449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516313"/>
            <a:ext cx="4716016" cy="136048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REX du REX médicaments DM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Dr Laurent PHILIBERT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2390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CREX, outil pédagogique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Sur le plan technique : Le décryptage de la problématique peut (et devrait) être un espace d’apprentissage</a:t>
            </a:r>
          </a:p>
          <a:p>
            <a:pPr lvl="1"/>
            <a:r>
              <a:rPr lang="fr-FR" dirty="0" smtClean="0"/>
              <a:t>Ex: dernier </a:t>
            </a:r>
            <a:r>
              <a:rPr lang="fr-FR" dirty="0" err="1" smtClean="0"/>
              <a:t>crex</a:t>
            </a:r>
            <a:r>
              <a:rPr lang="fr-FR" dirty="0"/>
              <a:t> </a:t>
            </a:r>
            <a:r>
              <a:rPr lang="fr-FR" dirty="0" smtClean="0"/>
              <a:t>=&gt; </a:t>
            </a:r>
            <a:r>
              <a:rPr lang="fr-FR" dirty="0" err="1" smtClean="0"/>
              <a:t>toxidromes</a:t>
            </a:r>
            <a:endParaRPr lang="fr-FR" dirty="0" smtClean="0"/>
          </a:p>
          <a:p>
            <a:pPr lvl="1"/>
            <a:endParaRPr lang="fr-FR" dirty="0" smtClean="0"/>
          </a:p>
          <a:p>
            <a:r>
              <a:rPr lang="fr-FR" dirty="0" smtClean="0"/>
              <a:t>Sur le plan travail en équipe :</a:t>
            </a:r>
          </a:p>
          <a:p>
            <a:pPr lvl="1"/>
            <a:r>
              <a:rPr lang="fr-FR" dirty="0" smtClean="0"/>
              <a:t>Communication entre les membres de l’équipe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Sur le plan organisationnel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725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CREX, une aventure humaine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L’être humain faillible …</a:t>
            </a:r>
          </a:p>
          <a:p>
            <a:r>
              <a:rPr lang="fr-FR" dirty="0" smtClean="0"/>
              <a:t>L’accompagnement de la personne ayant « réalisé » l’erreur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5112568" cy="383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22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REX, coté – et coté +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5112568"/>
          </a:xfrm>
        </p:spPr>
        <p:txBody>
          <a:bodyPr/>
          <a:lstStyle/>
          <a:p>
            <a:r>
              <a:rPr lang="fr-FR" dirty="0" smtClean="0"/>
              <a:t>Coté - :</a:t>
            </a:r>
          </a:p>
          <a:p>
            <a:pPr lvl="1"/>
            <a:r>
              <a:rPr lang="fr-FR" dirty="0" smtClean="0"/>
              <a:t>Traditionnellement fondé sur l’erreur</a:t>
            </a:r>
          </a:p>
          <a:p>
            <a:pPr lvl="1"/>
            <a:r>
              <a:rPr lang="fr-FR" dirty="0" smtClean="0"/>
              <a:t>Mais aversif chez les soignants</a:t>
            </a:r>
          </a:p>
          <a:p>
            <a:pPr lvl="1"/>
            <a:endParaRPr lang="fr-FR" dirty="0"/>
          </a:p>
          <a:p>
            <a:r>
              <a:rPr lang="fr-FR" dirty="0" smtClean="0"/>
              <a:t>Coté + :</a:t>
            </a:r>
          </a:p>
          <a:p>
            <a:pPr lvl="1"/>
            <a:r>
              <a:rPr lang="fr-FR" dirty="0" smtClean="0"/>
              <a:t>Situation vécu pouvant être utile à d’autres confrères, …</a:t>
            </a:r>
          </a:p>
          <a:p>
            <a:pPr lvl="1"/>
            <a:r>
              <a:rPr lang="fr-FR" dirty="0" smtClean="0"/>
              <a:t>REX en tant que partage d’expérience</a:t>
            </a:r>
          </a:p>
          <a:p>
            <a:pPr lvl="1"/>
            <a:r>
              <a:rPr lang="fr-FR" dirty="0" smtClean="0"/>
              <a:t>Une aide à l’amélioration « en continue » des pratiques</a:t>
            </a:r>
          </a:p>
          <a:p>
            <a:pPr lvl="1"/>
            <a:r>
              <a:rPr lang="fr-FR" dirty="0" smtClean="0"/>
              <a:t>Valorisation d’un travail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82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retombés du CREX 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5 Barrières: </a:t>
            </a:r>
            <a:r>
              <a:rPr lang="fr-FR" sz="1600" dirty="0"/>
              <a:t>(</a:t>
            </a:r>
            <a:r>
              <a:rPr lang="fr-FR" sz="1600" i="1" dirty="0" err="1"/>
              <a:t>Amalberti</a:t>
            </a:r>
            <a:r>
              <a:rPr lang="fr-FR" sz="1600" i="1" dirty="0"/>
              <a:t> R et al. Ann </a:t>
            </a:r>
            <a:r>
              <a:rPr lang="fr-FR" sz="1600" i="1" dirty="0" err="1"/>
              <a:t>Intern</a:t>
            </a:r>
            <a:r>
              <a:rPr lang="fr-FR" sz="1600" i="1" dirty="0"/>
              <a:t> Med 2005;142:756-764</a:t>
            </a:r>
            <a:r>
              <a:rPr lang="fr-FR" sz="1600" i="1" dirty="0" smtClean="0"/>
              <a:t>.</a:t>
            </a:r>
            <a:r>
              <a:rPr lang="fr-FR" sz="1600" dirty="0" smtClean="0"/>
              <a:t>)</a:t>
            </a:r>
          </a:p>
          <a:p>
            <a:endParaRPr lang="fr-FR" sz="1600" dirty="0"/>
          </a:p>
          <a:p>
            <a:pPr lvl="1"/>
            <a:r>
              <a:rPr lang="fr-FR" dirty="0"/>
              <a:t>Se résoudre à limiter les objectifs en matière de santé</a:t>
            </a:r>
            <a:r>
              <a:rPr lang="fr-FR" dirty="0" smtClean="0"/>
              <a:t>;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Limiter l’autonomie et l’individualisme professionnel;</a:t>
            </a:r>
            <a:r>
              <a:rPr lang="fr-FR" b="1" dirty="0"/>
              <a:t> le travail </a:t>
            </a:r>
            <a:r>
              <a:rPr lang="fr-FR" b="1" dirty="0" err="1"/>
              <a:t>protocolé</a:t>
            </a:r>
            <a:r>
              <a:rPr lang="fr-FR" b="1" dirty="0"/>
              <a:t> au sein d’une équipe est beaucoup plus sécuritaire</a:t>
            </a:r>
            <a:r>
              <a:rPr lang="fr-FR" b="1" dirty="0" smtClean="0"/>
              <a:t>;</a:t>
            </a:r>
          </a:p>
          <a:p>
            <a:pPr lvl="1"/>
            <a:endParaRPr lang="fr-FR" b="1" dirty="0"/>
          </a:p>
          <a:p>
            <a:pPr lvl="1"/>
            <a:r>
              <a:rPr lang="fr-FR" dirty="0"/>
              <a:t>Conduire la transition par laquelle la </a:t>
            </a:r>
            <a:r>
              <a:rPr lang="fr-FR" b="1" dirty="0"/>
              <a:t>qualité des soins n’est plus « opérateur-dépendante »</a:t>
            </a:r>
            <a:r>
              <a:rPr lang="fr-FR" dirty="0"/>
              <a:t> mais s’accommode au contraire d’une standardisation et d’une équivalence de compétence des professionnels</a:t>
            </a:r>
            <a:r>
              <a:rPr lang="fr-FR" dirty="0" smtClean="0"/>
              <a:t>;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Prendre conscience que la menace judiciaire ou celle des médias peut engendrer des biais. Pour les éviter, il est préférable d’instituer un nouveau système d’arbitrage par les pairs</a:t>
            </a:r>
            <a:r>
              <a:rPr lang="fr-FR" dirty="0" smtClean="0"/>
              <a:t>;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Se méfier de l’excès de réglementation, qui peut aboutir à des effets paradoxaux masquant les risques ou </a:t>
            </a:r>
            <a:r>
              <a:rPr lang="fr-FR" u="sng" dirty="0"/>
              <a:t>déresponsabilisant les soignants.</a:t>
            </a:r>
          </a:p>
        </p:txBody>
      </p:sp>
    </p:spTree>
    <p:extLst>
      <p:ext uri="{BB962C8B-B14F-4D97-AF65-F5344CB8AC3E}">
        <p14:creationId xmlns:p14="http://schemas.microsoft.com/office/powerpoint/2010/main" val="105124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Remarques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Internes – rotation du personnel (IDE en particulier)</a:t>
            </a:r>
          </a:p>
          <a:p>
            <a:endParaRPr lang="fr-FR" dirty="0"/>
          </a:p>
          <a:p>
            <a:r>
              <a:rPr lang="fr-FR" dirty="0" smtClean="0"/>
              <a:t>Idéalement 3 (à 4) CREX par an</a:t>
            </a:r>
          </a:p>
          <a:p>
            <a:endParaRPr lang="fr-FR" dirty="0" smtClean="0"/>
          </a:p>
          <a:p>
            <a:r>
              <a:rPr lang="fr-FR" dirty="0" smtClean="0"/>
              <a:t>Création de protocoles</a:t>
            </a:r>
          </a:p>
          <a:p>
            <a:endParaRPr lang="fr-FR" dirty="0" smtClean="0"/>
          </a:p>
          <a:p>
            <a:r>
              <a:rPr lang="fr-FR" dirty="0" smtClean="0"/>
              <a:t>Le suivi du plan d’action</a:t>
            </a:r>
          </a:p>
          <a:p>
            <a:endParaRPr lang="fr-FR" dirty="0" smtClean="0"/>
          </a:p>
          <a:p>
            <a:r>
              <a:rPr lang="fr-FR" dirty="0" err="1" smtClean="0"/>
              <a:t>Crex</a:t>
            </a:r>
            <a:r>
              <a:rPr lang="fr-FR" dirty="0" smtClean="0"/>
              <a:t> s’intègre dans un ensemble </a:t>
            </a:r>
            <a:r>
              <a:rPr lang="fr-FR" b="1" dirty="0" smtClean="0"/>
              <a:t>cohérent</a:t>
            </a:r>
            <a:r>
              <a:rPr lang="fr-FR" dirty="0" smtClean="0"/>
              <a:t> de gestion des risques / circuit du médicament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4671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démarche reste à amplifier … Changement de culture professionnelle (surtout en oncologie !)</a:t>
            </a:r>
          </a:p>
          <a:p>
            <a:endParaRPr lang="fr-FR" dirty="0" smtClean="0"/>
          </a:p>
          <a:p>
            <a:r>
              <a:rPr lang="fr-FR" dirty="0" smtClean="0"/>
              <a:t>Pb des démarches RMM/CREX qui se « télescopent » =&gt; partage entre les différentes catégories de personnels</a:t>
            </a:r>
          </a:p>
          <a:p>
            <a:pPr lvl="1"/>
            <a:r>
              <a:rPr lang="fr-FR" dirty="0" smtClean="0"/>
              <a:t>Mais lorsque c’est possible d’un grand intérêt …</a:t>
            </a:r>
            <a:endParaRPr lang="fr-FR" dirty="0"/>
          </a:p>
          <a:p>
            <a:r>
              <a:rPr lang="fr-FR" dirty="0" smtClean="0"/>
              <a:t>Points d’amélioration:</a:t>
            </a:r>
          </a:p>
          <a:p>
            <a:pPr lvl="1"/>
            <a:r>
              <a:rPr lang="fr-FR" dirty="0" smtClean="0"/>
              <a:t>L’implication de la pharmacie, en particulier des préparateurs</a:t>
            </a:r>
          </a:p>
          <a:p>
            <a:pPr lvl="1"/>
            <a:r>
              <a:rPr lang="fr-FR" dirty="0" smtClean="0"/>
              <a:t>La systématisation de la détection des évènements sentinelles (REMED)</a:t>
            </a:r>
          </a:p>
          <a:p>
            <a:pPr lvl="1"/>
            <a:r>
              <a:rPr lang="fr-FR" dirty="0" smtClean="0"/>
              <a:t>Travail sur la sous déclaration (et le « bruit de fond »)</a:t>
            </a:r>
          </a:p>
          <a:p>
            <a:r>
              <a:rPr lang="fr-FR" dirty="0" smtClean="0"/>
              <a:t>L’humain au premier plan …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3392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REX, CREX, </a:t>
            </a:r>
            <a:r>
              <a:rPr lang="fr-FR" dirty="0" err="1" smtClean="0"/>
              <a:t>shi</a:t>
            </a:r>
            <a:r>
              <a:rPr lang="fr-FR" dirty="0" smtClean="0"/>
              <a:t> </a:t>
            </a:r>
            <a:r>
              <a:rPr lang="fr-FR" dirty="0" err="1" smtClean="0"/>
              <a:t>shenme</a:t>
            </a:r>
            <a:r>
              <a:rPr lang="fr-FR" dirty="0" smtClean="0"/>
              <a:t> ? (c’est du chinois!)</a:t>
            </a:r>
          </a:p>
          <a:p>
            <a:endParaRPr lang="fr-FR" dirty="0" smtClean="0"/>
          </a:p>
          <a:p>
            <a:r>
              <a:rPr lang="fr-FR" dirty="0" smtClean="0"/>
              <a:t>Le circuit du médicament (ou PECMP) : organisation à l’ICM</a:t>
            </a:r>
          </a:p>
          <a:p>
            <a:r>
              <a:rPr lang="fr-FR" dirty="0" smtClean="0"/>
              <a:t>La principale problématique : obtenir l’information</a:t>
            </a:r>
          </a:p>
          <a:p>
            <a:r>
              <a:rPr lang="fr-FR" dirty="0" smtClean="0"/>
              <a:t>Le CREX : Outils et </a:t>
            </a:r>
            <a:r>
              <a:rPr lang="fr-FR" dirty="0" err="1" smtClean="0"/>
              <a:t>methode</a:t>
            </a:r>
            <a:r>
              <a:rPr lang="fr-FR" dirty="0" smtClean="0"/>
              <a:t> du REX</a:t>
            </a:r>
          </a:p>
          <a:p>
            <a:r>
              <a:rPr lang="fr-FR" dirty="0" smtClean="0"/>
              <a:t>Le CREX, une rencontre humaine …</a:t>
            </a:r>
          </a:p>
          <a:p>
            <a:r>
              <a:rPr lang="fr-FR" dirty="0" smtClean="0"/>
              <a:t>Le CREX un outils pédagogique …</a:t>
            </a:r>
          </a:p>
          <a:p>
            <a:r>
              <a:rPr lang="fr-FR" dirty="0" smtClean="0"/>
              <a:t>Le CREX côté – ou le côté +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Conclusion : la création d’une culture de la qualité et de l’amélioration des pratiques / l’expérience au service de l’ES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8072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prise en charge médicamenteuse du patient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782937" cy="485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587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Organisation qualité de la prise en charge médicamenteuse à l’ICM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S’inscrit, bien évidemment, dans la globalité du dispositif qualité</a:t>
            </a:r>
          </a:p>
          <a:p>
            <a:r>
              <a:rPr lang="fr-FR" dirty="0" smtClean="0"/>
              <a:t>Arrêté du 6 avril 2011</a:t>
            </a:r>
          </a:p>
          <a:p>
            <a:r>
              <a:rPr lang="fr-FR" dirty="0" smtClean="0"/>
              <a:t>Structure:</a:t>
            </a:r>
          </a:p>
          <a:p>
            <a:pPr lvl="1"/>
            <a:r>
              <a:rPr lang="fr-FR" dirty="0" smtClean="0"/>
              <a:t>IDE référent médicament / Préparateur référent unité de soins</a:t>
            </a:r>
          </a:p>
          <a:p>
            <a:pPr lvl="1"/>
            <a:endParaRPr lang="fr-FR" dirty="0"/>
          </a:p>
          <a:p>
            <a:r>
              <a:rPr lang="fr-FR" dirty="0" smtClean="0"/>
              <a:t>Fonctionnement:</a:t>
            </a:r>
          </a:p>
          <a:p>
            <a:pPr lvl="1"/>
            <a:r>
              <a:rPr lang="fr-FR" dirty="0" smtClean="0"/>
              <a:t>Binôme Pharmacien / Qualiticien (aide méthodologique précieuse)</a:t>
            </a:r>
          </a:p>
          <a:p>
            <a:pPr lvl="1"/>
            <a:r>
              <a:rPr lang="fr-FR" dirty="0" smtClean="0"/>
              <a:t>Cartographie des risques (analyse a priori)</a:t>
            </a:r>
          </a:p>
          <a:p>
            <a:pPr lvl="1"/>
            <a:r>
              <a:rPr lang="fr-FR" dirty="0" smtClean="0"/>
              <a:t>CREX médicament – DM (analyse a posteriori)</a:t>
            </a:r>
          </a:p>
          <a:p>
            <a:pPr lvl="1"/>
            <a:r>
              <a:rPr lang="fr-FR" dirty="0" smtClean="0"/>
              <a:t>Formation « Bon usage des médicaments appliquée à l’usage infirmier »</a:t>
            </a:r>
          </a:p>
          <a:p>
            <a:pPr lvl="1"/>
            <a:r>
              <a:rPr lang="fr-FR" dirty="0" smtClean="0"/>
              <a:t>« Quick-Formation »</a:t>
            </a:r>
          </a:p>
          <a:p>
            <a:pPr lvl="1"/>
            <a:endParaRPr lang="fr-FR" dirty="0"/>
          </a:p>
          <a:p>
            <a:r>
              <a:rPr lang="fr-FR" dirty="0" smtClean="0"/>
              <a:t>Circulation de l’information</a:t>
            </a:r>
          </a:p>
        </p:txBody>
      </p:sp>
    </p:spTree>
    <p:extLst>
      <p:ext uri="{BB962C8B-B14F-4D97-AF65-F5344CB8AC3E}">
        <p14:creationId xmlns:p14="http://schemas.microsoft.com/office/powerpoint/2010/main" val="3770643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REX, CREX</a:t>
            </a:r>
            <a:r>
              <a:rPr lang="fr-FR" dirty="0"/>
              <a:t>, </a:t>
            </a:r>
            <a:r>
              <a:rPr lang="fr-FR" dirty="0" err="1"/>
              <a:t>shi</a:t>
            </a:r>
            <a:r>
              <a:rPr lang="fr-FR" dirty="0"/>
              <a:t> </a:t>
            </a:r>
            <a:r>
              <a:rPr lang="fr-FR" dirty="0" err="1"/>
              <a:t>shenme</a:t>
            </a:r>
            <a:r>
              <a:rPr lang="fr-FR" dirty="0"/>
              <a:t> ? (c’est du chinois</a:t>
            </a:r>
            <a:r>
              <a:rPr lang="fr-FR" dirty="0" smtClean="0"/>
              <a:t>!)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Expérience</a:t>
            </a:r>
          </a:p>
          <a:p>
            <a:pPr lvl="1"/>
            <a:r>
              <a:rPr lang="fr-FR" dirty="0" smtClean="0"/>
              <a:t>En tant que fait VECU</a:t>
            </a:r>
          </a:p>
          <a:p>
            <a:pPr lvl="1"/>
            <a:r>
              <a:rPr lang="fr-FR" dirty="0" smtClean="0"/>
              <a:t>En tant que fait OBSERVE</a:t>
            </a:r>
            <a:endParaRPr lang="fr-FR" dirty="0"/>
          </a:p>
          <a:p>
            <a:endParaRPr lang="fr-FR" dirty="0"/>
          </a:p>
          <a:p>
            <a:r>
              <a:rPr lang="fr-FR" dirty="0" smtClean="0"/>
              <a:t>Risque</a:t>
            </a:r>
          </a:p>
          <a:p>
            <a:pPr lvl="1"/>
            <a:r>
              <a:rPr lang="fr-FR" dirty="0" smtClean="0"/>
              <a:t>Probabilité qu’un évènement survienne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Erreur médicamenteuse</a:t>
            </a:r>
          </a:p>
          <a:p>
            <a:pPr lvl="1"/>
            <a:r>
              <a:rPr lang="fr-FR" dirty="0" smtClean="0"/>
              <a:t>Caractère non intentionnel</a:t>
            </a:r>
          </a:p>
          <a:p>
            <a:pPr lvl="1"/>
            <a:r>
              <a:rPr lang="fr-FR" dirty="0" smtClean="0"/>
              <a:t>À l’origine d’un risque ou d’un évènement indésirable pour le patient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Mais pas seulement …</a:t>
            </a:r>
          </a:p>
          <a:p>
            <a:pPr lvl="1"/>
            <a:r>
              <a:rPr lang="fr-FR" dirty="0" smtClean="0"/>
              <a:t>REX c’est aussi le partage d’expérience 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9019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Petite histoire d’un CREX médicament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débuts …</a:t>
            </a:r>
          </a:p>
          <a:p>
            <a:pPr lvl="1"/>
            <a:r>
              <a:rPr lang="fr-FR" dirty="0" smtClean="0"/>
              <a:t>EI = « règlement de compte »</a:t>
            </a:r>
          </a:p>
          <a:p>
            <a:pPr lvl="1"/>
            <a:r>
              <a:rPr lang="fr-FR" dirty="0" smtClean="0"/>
              <a:t>Pas d’utilité en pratique</a:t>
            </a:r>
          </a:p>
          <a:p>
            <a:pPr lvl="1"/>
            <a:endParaRPr lang="fr-FR" dirty="0"/>
          </a:p>
          <a:p>
            <a:r>
              <a:rPr lang="fr-FR" dirty="0" smtClean="0"/>
              <a:t>Reprise du circuit du médicament</a:t>
            </a:r>
          </a:p>
          <a:p>
            <a:endParaRPr lang="fr-FR" dirty="0"/>
          </a:p>
          <a:p>
            <a:r>
              <a:rPr lang="fr-FR" dirty="0" smtClean="0"/>
              <a:t>Le changement</a:t>
            </a:r>
          </a:p>
          <a:p>
            <a:pPr lvl="1"/>
            <a:r>
              <a:rPr lang="fr-FR" dirty="0" smtClean="0"/>
              <a:t>Travail de communication et de structuration</a:t>
            </a:r>
          </a:p>
          <a:p>
            <a:pPr lvl="1"/>
            <a:r>
              <a:rPr lang="fr-FR" dirty="0" smtClean="0"/>
              <a:t>Début de déclaration de « vrais EI » pouvant être exploités mais pas suffisant</a:t>
            </a:r>
          </a:p>
          <a:p>
            <a:pPr lvl="1"/>
            <a:r>
              <a:rPr lang="fr-FR" dirty="0" smtClean="0"/>
              <a:t>Instauration d’une « pêche à l’information » (le parallèle avec la pharmacovigilance)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093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CREX Médicament - DM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Accessibilité de la démarche +++</a:t>
            </a:r>
          </a:p>
          <a:p>
            <a:r>
              <a:rPr lang="fr-FR" dirty="0" smtClean="0"/>
              <a:t>Utilité de la démarche REX</a:t>
            </a:r>
          </a:p>
          <a:p>
            <a:r>
              <a:rPr lang="fr-FR" dirty="0" smtClean="0"/>
              <a:t>Organisation</a:t>
            </a:r>
          </a:p>
          <a:p>
            <a:pPr lvl="1"/>
            <a:r>
              <a:rPr lang="fr-FR" dirty="0" smtClean="0"/>
              <a:t>Déclaration EI informatisé</a:t>
            </a:r>
          </a:p>
          <a:p>
            <a:pPr lvl="1"/>
            <a:r>
              <a:rPr lang="fr-FR" dirty="0" smtClean="0"/>
              <a:t>Cellule EI (une fois par mois environ)</a:t>
            </a:r>
          </a:p>
          <a:p>
            <a:pPr lvl="1"/>
            <a:r>
              <a:rPr lang="fr-FR" dirty="0" smtClean="0"/>
              <a:t>3 (à 4) CREX / an (forte implication de la qualité de l’ICM)</a:t>
            </a:r>
            <a:endParaRPr lang="fr-FR" dirty="0"/>
          </a:p>
          <a:p>
            <a:r>
              <a:rPr lang="fr-FR" dirty="0" smtClean="0"/>
              <a:t>Processus</a:t>
            </a:r>
          </a:p>
          <a:p>
            <a:pPr lvl="1"/>
            <a:r>
              <a:rPr lang="fr-FR" dirty="0" smtClean="0"/>
              <a:t>3 étapes (classiquement) : préparation, réunion (1h – 1h30 en général), plan d’action et suivi</a:t>
            </a:r>
          </a:p>
          <a:p>
            <a:pPr lvl="1"/>
            <a:r>
              <a:rPr lang="fr-FR" dirty="0" smtClean="0"/>
              <a:t>Compte-rendu type</a:t>
            </a:r>
            <a:endParaRPr lang="fr-FR" dirty="0"/>
          </a:p>
          <a:p>
            <a:r>
              <a:rPr lang="fr-FR" dirty="0" smtClean="0"/>
              <a:t>Méthode</a:t>
            </a:r>
          </a:p>
          <a:p>
            <a:pPr lvl="1"/>
            <a:r>
              <a:rPr lang="fr-FR" dirty="0" smtClean="0"/>
              <a:t>Préparation : rencontre = point clé</a:t>
            </a:r>
          </a:p>
          <a:p>
            <a:pPr lvl="1"/>
            <a:r>
              <a:rPr lang="fr-FR" dirty="0" smtClean="0"/>
              <a:t>Basée sur la méthode ORION avec l’intégration d’autres outils, en particulier empruntés à la REMED (caractérisation de l’erreur, « listing des causes </a:t>
            </a:r>
            <a:r>
              <a:rPr lang="fr-FR" dirty="0" smtClean="0"/>
              <a:t>»)</a:t>
            </a:r>
          </a:p>
          <a:p>
            <a:r>
              <a:rPr lang="fr-FR" dirty="0" smtClean="0"/>
              <a:t>Principale difficulté = CREX transversal</a:t>
            </a:r>
            <a:endParaRPr lang="fr-FR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282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outils </a:t>
            </a:r>
            <a:r>
              <a:rPr lang="fr-FR" dirty="0" err="1" smtClean="0"/>
              <a:t>remed</a:t>
            </a:r>
            <a:r>
              <a:rPr lang="fr-FR" dirty="0" smtClean="0"/>
              <a:t> associés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5"/>
            <a:ext cx="3870869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4591051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Ã©sultat de recherche d'images pour &quot;methode orion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21219"/>
            <a:ext cx="2232248" cy="170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Dispositif de déclaration:</a:t>
            </a:r>
          </a:p>
          <a:p>
            <a:pPr lvl="1"/>
            <a:r>
              <a:rPr lang="fr-FR" dirty="0" smtClean="0"/>
              <a:t>Charte</a:t>
            </a:r>
          </a:p>
          <a:p>
            <a:pPr lvl="1"/>
            <a:r>
              <a:rPr lang="fr-FR" dirty="0" err="1" smtClean="0"/>
              <a:t>Ennov</a:t>
            </a:r>
            <a:endParaRPr lang="fr-FR" dirty="0" smtClean="0"/>
          </a:p>
          <a:p>
            <a:pPr lvl="1"/>
            <a:endParaRPr lang="fr-FR" dirty="0"/>
          </a:p>
          <a:p>
            <a:r>
              <a:rPr lang="fr-FR" dirty="0" smtClean="0"/>
              <a:t>Changement de culture =&gt; le REX c’est l’affaire de tous</a:t>
            </a:r>
          </a:p>
          <a:p>
            <a:endParaRPr lang="fr-FR" dirty="0"/>
          </a:p>
          <a:p>
            <a:r>
              <a:rPr lang="fr-FR" dirty="0" smtClean="0"/>
              <a:t>Recherche active de l’information</a:t>
            </a:r>
          </a:p>
          <a:p>
            <a:endParaRPr lang="fr-FR" dirty="0"/>
          </a:p>
          <a:p>
            <a:r>
              <a:rPr lang="fr-FR" dirty="0" smtClean="0"/>
              <a:t>Le travail de confiance avec cadres de santé, les IDE, …</a:t>
            </a:r>
          </a:p>
          <a:p>
            <a:endParaRPr lang="fr-FR" dirty="0"/>
          </a:p>
          <a:p>
            <a:r>
              <a:rPr lang="fr-FR" dirty="0" smtClean="0"/>
              <a:t>Problème persistant : la sous-déclaration concernant les anticancéreux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problématique de l’obtention de l’information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99"/>
          <a:stretch/>
        </p:blipFill>
        <p:spPr bwMode="auto">
          <a:xfrm>
            <a:off x="5508104" y="2022916"/>
            <a:ext cx="2531624" cy="362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076056" y="1455167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Connu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076056" y="591889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Pourrait être disponible 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958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 cmpd="sng">
          <a:solidFill>
            <a:srgbClr val="7C8E94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076D2B30246E4EB76FD21FE18A1D40" ma:contentTypeVersion="1" ma:contentTypeDescription="Crée un document." ma:contentTypeScope="" ma:versionID="7bf6d3ed7173d2489c8c7c8b66786307">
  <xsd:schema xmlns:xsd="http://www.w3.org/2001/XMLSchema" xmlns:xs="http://www.w3.org/2001/XMLSchema" xmlns:p="http://schemas.microsoft.com/office/2006/metadata/properties" xmlns:ns2="c2ff87ea-d7fa-45f0-8370-106eb8a4e676" targetNamespace="http://schemas.microsoft.com/office/2006/metadata/properties" ma:root="true" ma:fieldsID="1dc501a4a5b57b47a052d4d43aec6a0f" ns2:_="">
    <xsd:import namespace="c2ff87ea-d7fa-45f0-8370-106eb8a4e676"/>
    <xsd:element name="properties">
      <xsd:complexType>
        <xsd:sequence>
          <xsd:element name="documentManagement">
            <xsd:complexType>
              <xsd:all>
                <xsd:element ref="ns2:Cat_x00e9_gories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ff87ea-d7fa-45f0-8370-106eb8a4e676" elementFormDefault="qualified">
    <xsd:import namespace="http://schemas.microsoft.com/office/2006/documentManagement/types"/>
    <xsd:import namespace="http://schemas.microsoft.com/office/infopath/2007/PartnerControls"/>
    <xsd:element name="Cat_x00e9_gories" ma:index="8" ma:displayName="Catégories" ma:format="Dropdown" ma:internalName="Cat_x00e9_gories">
      <xsd:simpleType>
        <xsd:restriction base="dms:Choice">
          <xsd:enumeration value="Annuaires"/>
          <xsd:enumeration value="AREM"/>
          <xsd:enumeration value="Ensemble contre le cancer/ICM News"/>
          <xsd:enumeration value="Rapports d'activité"/>
          <xsd:enumeration value="Référentiels"/>
          <xsd:enumeration value="Charte graphique ICM"/>
          <xsd:enumeration value="Logos"/>
          <xsd:enumeration value="Présentations de l'ICM"/>
          <xsd:enumeration value="Masque PowerPoint ICM"/>
          <xsd:enumeration value="Mécénat"/>
          <xsd:enumeration value="Papier entete"/>
          <xsd:enumeration value="Pictos"/>
          <xsd:enumeration value="Plans d'accès"/>
          <xsd:enumeration value="Communiqués de presse"/>
          <xsd:enumeration value="Fonds d'écran ICM"/>
          <xsd:enumeration value="Projet d'établissement"/>
          <xsd:enumeration value="Notes de service"/>
          <xsd:enumeration value="Salles de réunion"/>
          <xsd:enumeration value="Guides patients ETP"/>
          <xsd:enumeration value="Thésaurus sein"/>
          <xsd:enumeration value="Thésaurus col"/>
          <xsd:enumeration value="Thésaurus ovaire"/>
          <xsd:enumeration value="Thésaurus endomètre"/>
          <xsd:enumeration value="Thésaurus utérus"/>
          <xsd:enumeration value="Thésaurus vulve"/>
          <xsd:enumeration value="Demande d'examen en endoscopie"/>
          <xsd:enumeration value="Plan"/>
          <xsd:enumeration value="Livrets d'information"/>
          <xsd:enumeration value="Demandes d’examens de Biologie Moléculaire"/>
          <xsd:enumeration value="Présentation de l'ICM"/>
          <xsd:enumeration value="Le Mag / ICMag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_x00e9_gories xmlns="c2ff87ea-d7fa-45f0-8370-106eb8a4e676">Charte graphique ICM</Cat_x00e9_gories>
  </documentManagement>
</p:properties>
</file>

<file path=customXml/itemProps1.xml><?xml version="1.0" encoding="utf-8"?>
<ds:datastoreItem xmlns:ds="http://schemas.openxmlformats.org/officeDocument/2006/customXml" ds:itemID="{B079B71F-BC2C-46F5-9E92-39BFD03A34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ff87ea-d7fa-45f0-8370-106eb8a4e6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D75086C-65F6-4EA8-AA6F-B0FCBCCFD2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7D0C56-C283-4666-9A64-0D443AAD7B82}">
  <ds:schemaRefs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c2ff87ea-d7fa-45f0-8370-106eb8a4e676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</TotalTime>
  <Words>610</Words>
  <Application>Microsoft Office PowerPoint</Application>
  <PresentationFormat>Affichage à l'écran (4:3)</PresentationFormat>
  <Paragraphs>135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17" baseType="lpstr">
      <vt:lpstr>Conception personnalisée</vt:lpstr>
      <vt:lpstr>Modèle par défaut</vt:lpstr>
      <vt:lpstr>REX du REX médicaments DM </vt:lpstr>
      <vt:lpstr>Sommaire</vt:lpstr>
      <vt:lpstr>La prise en charge médicamenteuse du patient</vt:lpstr>
      <vt:lpstr>Organisation qualité de la prise en charge médicamenteuse à l’ICM</vt:lpstr>
      <vt:lpstr>REX, CREX, shi shenme ? (c’est du chinois!)</vt:lpstr>
      <vt:lpstr>Petite histoire d’un CREX médicament</vt:lpstr>
      <vt:lpstr>Le CREX Médicament - DM</vt:lpstr>
      <vt:lpstr>Les outils remed associés</vt:lpstr>
      <vt:lpstr>La problématique de l’obtention de l’information</vt:lpstr>
      <vt:lpstr>CREX, outil pédagogique</vt:lpstr>
      <vt:lpstr>CREX, une aventure humaine</vt:lpstr>
      <vt:lpstr>REX, coté – et coté +</vt:lpstr>
      <vt:lpstr>Les retombés du CREX …</vt:lpstr>
      <vt:lpstr>Remarques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Moussaoui Farida</dc:creator>
  <cp:lastModifiedBy>ICM</cp:lastModifiedBy>
  <cp:revision>91</cp:revision>
  <dcterms:created xsi:type="dcterms:W3CDTF">2011-04-03T21:54:09Z</dcterms:created>
  <dcterms:modified xsi:type="dcterms:W3CDTF">2018-12-04T11:09:46Z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0x010100B0076D2B30246E4EB76FD21FE18A1D40</vt:lpwstr>
  </property>
</Properties>
</file>